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0" r:id="rId2"/>
    <p:sldId id="290" r:id="rId3"/>
    <p:sldId id="283" r:id="rId4"/>
    <p:sldId id="259" r:id="rId5"/>
    <p:sldId id="282" r:id="rId6"/>
    <p:sldId id="284" r:id="rId7"/>
    <p:sldId id="291" r:id="rId8"/>
    <p:sldId id="257" r:id="rId9"/>
    <p:sldId id="258" r:id="rId10"/>
    <p:sldId id="289" r:id="rId11"/>
    <p:sldId id="261" r:id="rId12"/>
    <p:sldId id="262" r:id="rId13"/>
    <p:sldId id="266" r:id="rId14"/>
    <p:sldId id="285" r:id="rId15"/>
    <p:sldId id="286" r:id="rId16"/>
    <p:sldId id="287" r:id="rId17"/>
    <p:sldId id="264" r:id="rId18"/>
    <p:sldId id="265" r:id="rId19"/>
    <p:sldId id="288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86433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outlineViewPr>
    <p:cViewPr>
      <p:scale>
        <a:sx n="33" d="100"/>
        <a:sy n="33" d="100"/>
      </p:scale>
      <p:origin x="0" y="-53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3698-C710-F345-BFB6-0B17AF2F5180}" type="datetimeFigureOut">
              <a:rPr lang="es-NI" smtClean="0"/>
              <a:t>14/12/22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88243-B7B8-8347-842E-46B09048AA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466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684" name="Google Shape;68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3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57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>
                <a:latin typeface="Calibri" panose="020F0502020204030204" pitchFamily="34" charset="0"/>
                <a:cs typeface="Calibri" panose="020F0502020204030204" pitchFamily="34" charset="0"/>
              </a:rPr>
              <a:t>También se busca que </a:t>
            </a:r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grandes las instituciones financieras transformen sus procesos para garantizar que estos grupos participen de manera significativa en el diseño y la ejecución de cualquier intervención </a:t>
            </a:r>
            <a:r>
              <a:rPr lang="es-419" i="1" dirty="0">
                <a:latin typeface="Calibri" panose="020F0502020204030204" pitchFamily="34" charset="0"/>
                <a:cs typeface="Calibri" panose="020F0502020204030204" pitchFamily="34" charset="0"/>
              </a:rPr>
              <a:t>desde el principio</a:t>
            </a:r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, de modo que las demandas, voces y prioridades a nivel local estén integradas en el diseño y la estructura de las intervenciones</a:t>
            </a:r>
            <a:r>
              <a:rPr lang="es-N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88243-B7B8-8347-842E-46B09048AA08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053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bg>
      <p:bgPr>
        <a:gradFill>
          <a:gsLst>
            <a:gs pos="0">
              <a:schemeClr val="lt1"/>
            </a:gs>
            <a:gs pos="9300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9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ed.org/principles-for-locally-led-adaptation" TargetMode="External"/><Relationship Id="rId2" Type="http://schemas.openxmlformats.org/officeDocument/2006/relationships/hyperlink" Target="https://www.wri.org/initiatives/locally-led-adaptation/principles-locally-led-adapt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irenarauz49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ri.org/initiatives/locally-led-adaptation/principles-locally-led-adapt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iied.org/principles-for-locally-led-adap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hyperlink" Target="https://www.wri.org/initiatives/locally-led-adaptation/principles-locally-led-adaptation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26720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1200"/>
              </a:spcBef>
              <a:buNone/>
            </a:pPr>
            <a:r>
              <a:rPr lang="es-419" sz="3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L BAYAN PLAIN" pitchFamily="2" charset="-78"/>
              </a:rPr>
              <a:t>Acción Liderada Localmente sobre la </a:t>
            </a:r>
          </a:p>
          <a:p>
            <a:pPr marL="0" indent="0" algn="ctr">
              <a:lnSpc>
                <a:spcPct val="107000"/>
              </a:lnSpc>
              <a:spcBef>
                <a:spcPts val="1200"/>
              </a:spcBef>
              <a:buNone/>
            </a:pPr>
            <a:r>
              <a:rPr lang="es-419" sz="3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L BAYAN PLAIN" pitchFamily="2" charset="-78"/>
              </a:rPr>
              <a:t>Pobreza, el Clima y la Naturaleza (LLA) </a:t>
            </a:r>
          </a:p>
          <a:p>
            <a:pPr marL="0" indent="0" algn="ctr">
              <a:lnSpc>
                <a:spcPct val="107000"/>
              </a:lnSpc>
              <a:spcBef>
                <a:spcPts val="1200"/>
              </a:spcBef>
              <a:buNone/>
            </a:pPr>
            <a:r>
              <a:rPr lang="es-419" sz="3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L BAYAN PLAIN" pitchFamily="2" charset="-78"/>
              </a:rPr>
              <a:t>Estrategia de 2030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endParaRPr lang="es-419" sz="3200" spc="75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l Bayan Plain" pitchFamily="2" charset="-78"/>
            </a:endParaRPr>
          </a:p>
          <a:p>
            <a:pPr marL="0" indent="0" algn="ctr">
              <a:lnSpc>
                <a:spcPct val="107000"/>
              </a:lnSpc>
              <a:spcBef>
                <a:spcPts val="1200"/>
              </a:spcBef>
              <a:buNone/>
            </a:pPr>
            <a:r>
              <a:rPr lang="es-419" sz="3200" spc="7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l Bayan Plain" pitchFamily="2" charset="-78"/>
              </a:rPr>
              <a:t>Consorcio de la LLA – Junio de 2022</a:t>
            </a:r>
            <a:r>
              <a:rPr lang="es-419" sz="3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L BAYAN PLAIN" pitchFamily="2" charset="-78"/>
              </a:rPr>
              <a:t> </a:t>
            </a:r>
            <a:endParaRPr lang="es-NI" sz="3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AL BAYAN PLAIN" pitchFamily="2" charset="-78"/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63696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957C0-F737-0649-B9BC-FC5891E6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1444"/>
            <a:ext cx="9905998" cy="1695644"/>
          </a:xfrm>
        </p:spPr>
        <p:txBody>
          <a:bodyPr>
            <a:normAutofit fontScale="90000"/>
          </a:bodyPr>
          <a:lstStyle/>
          <a:p>
            <a:r>
              <a:rPr lang="es-NI" dirty="0"/>
              <a:t>Para que los mecanismos que brindan financiamiento climático sean efectivos deben:</a:t>
            </a:r>
            <a:br>
              <a:rPr lang="es-NI" dirty="0"/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96B9F5-C658-9748-AAF0-117572BCA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0609"/>
            <a:ext cx="9905998" cy="4437527"/>
          </a:xfrm>
        </p:spPr>
        <p:txBody>
          <a:bodyPr>
            <a:noAutofit/>
          </a:bodyPr>
          <a:lstStyle/>
          <a:p>
            <a:pPr lvl="1"/>
            <a:r>
              <a:rPr lang="es-NI" sz="2800" dirty="0"/>
              <a:t>Permitir el acceso y la administración del financiamiento (acceso directo).</a:t>
            </a:r>
          </a:p>
          <a:p>
            <a:pPr lvl="1"/>
            <a:r>
              <a:rPr lang="es-NI" sz="2800" dirty="0"/>
              <a:t>Deben permitir una gobernanza inclusiva (representación de las partes interesadas para resolver compensaciones, identificar sinergias)</a:t>
            </a:r>
          </a:p>
          <a:p>
            <a:pPr lvl="1"/>
            <a:r>
              <a:rPr lang="es-NI" sz="2800" dirty="0"/>
              <a:t>Proporcionar asesoramiento sobre el cambio climático.</a:t>
            </a:r>
          </a:p>
          <a:p>
            <a:pPr lvl="1"/>
            <a:r>
              <a:rPr lang="es-NI" sz="2800" dirty="0"/>
              <a:t>Habilitar el aprendizaje rápido (probar y evolucionar)</a:t>
            </a:r>
          </a:p>
          <a:p>
            <a:pPr lvl="1"/>
            <a:r>
              <a:rPr lang="es-NI" sz="2800" dirty="0"/>
              <a:t>Enfoque integrado en una institución (ágil, flexible)</a:t>
            </a:r>
          </a:p>
        </p:txBody>
      </p:sp>
    </p:spTree>
    <p:extLst>
      <p:ext uri="{BB962C8B-B14F-4D97-AF65-F5344CB8AC3E}">
        <p14:creationId xmlns:p14="http://schemas.microsoft.com/office/powerpoint/2010/main" val="37307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8807"/>
          </a:xfrm>
        </p:spPr>
        <p:txBody>
          <a:bodyPr>
            <a:normAutofit/>
          </a:bodyPr>
          <a:lstStyle/>
          <a:p>
            <a:r>
              <a:rPr lang="es-419" sz="2400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contribución específica tendrá esta iniciativa?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57325"/>
            <a:ext cx="9905998" cy="5724939"/>
          </a:xfrm>
        </p:spPr>
        <p:txBody>
          <a:bodyPr>
            <a:noAutofit/>
          </a:bodyPr>
          <a:lstStyle/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esponde a la demanda de una mayor ambición, un aprendizaje y una responsabilidad mutua, así como de conocimientos e  identificación de  buenas prácticas que permitan llevar a cabo la LLA, para democratizar y descolonizar la respuesta climática.</a:t>
            </a:r>
          </a:p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Buscamos apoyo político para la LLA, ya que brinda oportunidades importantes para fortalecer la ambición, la estrategia y el apoyo a la acción de adaptación liderada por quienes corren mayor riesgo, especialmente las mujeres, los jóvenes, los niños y las niñas, las personas con discapacidades, los pueblos desplazados, los Pueblos Indígenas y los grupos étnicos excluidos</a:t>
            </a:r>
            <a:r>
              <a:rPr lang="es-N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95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50" y="384342"/>
            <a:ext cx="9905998" cy="641570"/>
          </a:xfrm>
        </p:spPr>
        <p:txBody>
          <a:bodyPr>
            <a:normAutofit/>
          </a:bodyPr>
          <a:lstStyle/>
          <a:p>
            <a:r>
              <a:rPr lang="es-419" sz="2400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contribución específica tendrá esta iniciativa?</a:t>
            </a:r>
            <a:endParaRPr lang="es-NI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50" y="1025912"/>
            <a:ext cx="10478159" cy="5447746"/>
          </a:xfrm>
        </p:spPr>
        <p:txBody>
          <a:bodyPr>
            <a:normAutofit/>
          </a:bodyPr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Aumentar el entendimiento y confianza mutua.</a:t>
            </a:r>
          </a:p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Crear espacios para desarrollar liderazgo y proporcionar espacio la participación plena y efectiva de los Pueblos Indígenas y Comunidades Locales en el diseño y la aplicación de cualquier respuesta climática</a:t>
            </a:r>
            <a:r>
              <a:rPr lang="es-N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Apoyar el desarrollar capacidades locales.</a:t>
            </a:r>
          </a:p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yudar a los proveedores, los intermediarios y protagonistas locales a llevar a cabo acciones lideradas localmente sobre la pobreza, el clima y la naturaleza, demostrando cómo conseguir que la financiación internacional se invierta en las prioridades de las personas que están en la primera línea de los impactos climáticos.</a:t>
            </a:r>
            <a:endParaRPr lang="es-NI" dirty="0"/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51488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Vías de impacto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Vía 1: Fortalecimiento de la capacidad de los actores locales para aplicar la LLA y acceder directamente a la financiación climática.</a:t>
            </a:r>
            <a:r>
              <a:rPr lang="es-NI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Vía 2: Fortalecimiento de la responsabilidad mutua a través de nuevos modelos de asociación</a:t>
            </a:r>
            <a:r>
              <a:rPr lang="es-N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NI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Vía 3: Acelerar la rendición de cuentas a nivel internacional para facilitar la LLA.</a:t>
            </a:r>
            <a:r>
              <a:rPr lang="es-NI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06174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A312E-3B7C-DA44-AEA2-7EE11147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283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s-419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 1: Fortalecimiento de la capacidad de los actores locales para aplicar la LLA y acceder directamente a la financiación climática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0F638-24C4-4F40-BC16-01615479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37786"/>
            <a:ext cx="9905999" cy="5252224"/>
          </a:xfrm>
        </p:spPr>
        <p:txBody>
          <a:bodyPr>
            <a:normAutofit fontScale="92500" lnSpcReduction="20000"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Consolidar el aprendizaje y la evidencia sobre el apoyo a los actores locales para aplicar la LLA.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Prestar apoyo a los actores locales (en particular a las comunidades y los grupos de base) para fortalecer sus capacidades y documentar sus experiencias y su aprendizaje.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Profundizar la comprensión de por qué y cómo los enfoques de la LLA marcan la diferencia.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 Demostrar las buenas prácticas sobre el acceso a la financiación climática para mecanismos que devuelvan la autoridad, los recursos y la toma de decisiones a los actores locales y les permita invertir en sus prioridades.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 Acelerar el aprendizaje entre pares en torno al acceso y la acreditación.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 El fortalecimiento de la evidencia y las comunicaciones para apoyar la incidencia, la rendición de cuentas y el liderazgo local en apoyo a las Vías 2 y 3.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75964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BB286-600B-9942-9BB9-BE86A2C0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01" y="295134"/>
            <a:ext cx="9905998" cy="1065316"/>
          </a:xfrm>
        </p:spPr>
        <p:txBody>
          <a:bodyPr>
            <a:normAutofit fontScale="90000"/>
          </a:bodyPr>
          <a:lstStyle/>
          <a:p>
            <a:r>
              <a:rPr lang="es-419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 2: Fortalecimiento de la responsabilidad mutua a través de nuevos modelos de asociación</a:t>
            </a:r>
            <a:r>
              <a:rPr lang="es-419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E18EC-695A-2A42-8D9C-118AC085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03971"/>
            <a:ext cx="9905999" cy="5575609"/>
          </a:xfrm>
        </p:spPr>
        <p:txBody>
          <a:bodyPr>
            <a:normAutofit lnSpcReduction="10000"/>
          </a:bodyPr>
          <a:lstStyle/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 Investigar con el fin de explorar los "reglamentos", específicamente la cadena de responsabilidad procesal.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2.2 Reescribir el reglamento: crear conjuntamente nuevos modelos de asociación (incluida la gestión de riesgos en colaboración) para la LLA.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 Entablar diálogos estructurados que aumenten la visibilidad de los desafíos en los modelos actuales de asociación, construyan el poder colectivo y compartan las experiencia de aprendizaje acerca de cómo fortalecer la responsabilidad mutua y recalibrar el riesgo.</a:t>
            </a: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2.4 Desarrollar relaciones más profundas entre una cohorte de socios a través de la "Academia de Innovación de la LLA" para aprender en colaboración y asumir riesgos juntos.</a:t>
            </a: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 Crear nuevas asociaciones y construir el poder a nivel nacional/regional.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3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FA9E6-560A-2242-917B-AEFBB312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52" y="205923"/>
            <a:ext cx="9905998" cy="1478570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Vía3: Acelerar la rendición de cuentas a nivel internacional para facilitar la LLA</a:t>
            </a:r>
            <a:r>
              <a:rPr lang="es-419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N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NI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31F55-41C8-684B-A02B-626EE9C5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52" y="1513505"/>
            <a:ext cx="9905999" cy="4575061"/>
          </a:xfrm>
        </p:spPr>
        <p:txBody>
          <a:bodyPr>
            <a:normAutofit fontScale="92500" lnSpcReduction="10000"/>
          </a:bodyPr>
          <a:lstStyle/>
          <a:p>
            <a:pPr marL="540385" algn="just" fontAlgn="base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es-419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Fortalecer la incidencia colectiva y la rendición de cuentas para la acción sobre la LLA en eventos internacionales clave.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 fontAlgn="base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3.2 Desarrollar y promover la rendición de cuentas de 360 grados: una metodología para hacer un seguimiento de la calidad y la cantidad de la financiación climática y construir una retroalimentación constructiva en el sistema de financiación climática.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 fontAlgn="base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3.3 Hacer incidencia para garantizar que la LLA se incluya en la CMNUCC y en otros instrumentos políticos y jurídicos internacionales fundamentales, como el CAD, el CDB, Sendai y los ODS.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 fontAlgn="base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3.4 Hacer incidencia para mejorar los informes de los proveedores de financiación climática y de los intermediarios.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77586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0780"/>
          </a:xfrm>
        </p:spPr>
        <p:txBody>
          <a:bodyPr>
            <a:normAutofit fontScale="90000"/>
          </a:bodyPr>
          <a:lstStyle/>
          <a:p>
            <a:r>
              <a:rPr lang="es-419" sz="27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¿Cuál es nuestra visión para 2030? </a:t>
            </a:r>
            <a:br>
              <a:rPr lang="es-N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1961"/>
            <a:ext cx="9905999" cy="5029200"/>
          </a:xfrm>
        </p:spPr>
        <p:txBody>
          <a:bodyPr>
            <a:normAutofit/>
          </a:bodyPr>
          <a:lstStyle/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ecalibración de procesos, restricciones y reglamentos sobre la forma en que proporcionan el financiamiento.</a:t>
            </a:r>
          </a:p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Reconfiguración de incentivos y las normas sobre aquellos que otorgan financiamiento.</a:t>
            </a:r>
          </a:p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ctualización de procesos de gestión del riesgo para compartir el riesgo de forma colaborativa en lugar de transferir su propio riesgo y no reconocer o valorar el riesgo de los socios posteriores.</a:t>
            </a:r>
            <a:endParaRPr lang="es-NI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Creación de un 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sistemas de rendición de cuentas y transparencia entre los los mismos proveedores de financiamiento y a quienes están en las primeras partes de la cadena</a:t>
            </a:r>
            <a: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N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3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Visión al 2030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Incremento organizaciones que son entidades de acceso directo al FVC y al Fondo de Adaptación</a:t>
            </a:r>
            <a:r>
              <a:rPr lang="es-N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419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Pasar de 10% de la financiación del clima comprometida con la intención de invertir en prioridades locales, al 70 % para 2030.</a:t>
            </a:r>
            <a:endParaRPr lang="es-N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3D420-C3D8-A746-853E-3E375C47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7D336-3842-8144-B771-00F8A154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46" y="1000549"/>
            <a:ext cx="10299739" cy="4876144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Para mayor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información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sobre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los 8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Principios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LLA, 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ncluida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la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adopción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de los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mismos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sng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https://www.wri.org/initiatives/locally-led-adaptation/principles-locally-led-adaptation</a:t>
            </a:r>
            <a:endParaRPr lang="en-GB" sz="2800" b="0" i="0" u="sng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GB" sz="2800" b="1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GB"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sng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https://www.iied.org/principles-for-locally-led-adaptation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16687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86549-97F0-224B-BCC6-425E042A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566799"/>
          </a:xfrm>
        </p:spPr>
        <p:txBody>
          <a:bodyPr>
            <a:normAutofit/>
          </a:bodyPr>
          <a:lstStyle/>
          <a:p>
            <a:r>
              <a:rPr lang="es-NI" dirty="0"/>
              <a:t>Presentación</a:t>
            </a:r>
            <a:br>
              <a:rPr lang="es-NI" dirty="0"/>
            </a:br>
            <a:br>
              <a:rPr lang="es-NI" dirty="0"/>
            </a:br>
            <a:r>
              <a:rPr lang="es-NI" dirty="0"/>
              <a:t>Antecedentes</a:t>
            </a:r>
            <a:br>
              <a:rPr lang="es-NI" dirty="0"/>
            </a:br>
            <a:br>
              <a:rPr lang="es-NI" dirty="0"/>
            </a:br>
            <a:r>
              <a:rPr lang="es-NI" dirty="0"/>
              <a:t>Principios</a:t>
            </a:r>
          </a:p>
        </p:txBody>
      </p:sp>
    </p:spTree>
    <p:extLst>
      <p:ext uri="{BB962C8B-B14F-4D97-AF65-F5344CB8AC3E}">
        <p14:creationId xmlns:p14="http://schemas.microsoft.com/office/powerpoint/2010/main" val="172558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NI" dirty="0"/>
          </a:p>
          <a:p>
            <a:pPr marL="0" indent="0">
              <a:buNone/>
            </a:pPr>
            <a:endParaRPr lang="es-NI" dirty="0"/>
          </a:p>
          <a:p>
            <a:pPr marL="0" indent="0" algn="ctr">
              <a:buNone/>
            </a:pPr>
            <a:r>
              <a:rPr lang="es-NI" sz="3600" dirty="0"/>
              <a:t>Muchas gracias por su atención</a:t>
            </a:r>
          </a:p>
          <a:p>
            <a:pPr marL="0" indent="0" algn="ctr">
              <a:buNone/>
            </a:pPr>
            <a:endParaRPr lang="es-NI" sz="3600" dirty="0"/>
          </a:p>
          <a:p>
            <a:pPr marL="0" indent="0" algn="ctr">
              <a:buNone/>
            </a:pPr>
            <a:r>
              <a:rPr lang="es-NI" sz="3600" dirty="0">
                <a:solidFill>
                  <a:schemeClr val="bg1"/>
                </a:solidFill>
                <a:hlinkClick r:id="rId2"/>
              </a:rPr>
              <a:t>eileen.mairena@gmail.com</a:t>
            </a:r>
          </a:p>
          <a:p>
            <a:pPr marL="0" indent="0" algn="ctr">
              <a:buNone/>
            </a:pPr>
            <a:r>
              <a:rPr lang="es-NI" sz="3600" dirty="0">
                <a:solidFill>
                  <a:schemeClr val="bg1"/>
                </a:solidFill>
                <a:hlinkClick r:id="rId2"/>
              </a:rPr>
              <a:t>mairenarauz49@gmail.com</a:t>
            </a:r>
            <a:endParaRPr lang="es-NI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N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3DFE2-01BF-AB40-986D-15D1BA0B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9737"/>
            <a:ext cx="9905998" cy="448281"/>
          </a:xfrm>
        </p:spPr>
        <p:txBody>
          <a:bodyPr>
            <a:normAutofit fontScale="90000"/>
          </a:bodyPr>
          <a:lstStyle/>
          <a:p>
            <a:r>
              <a:rPr lang="es-NI" dirty="0"/>
              <a:t>¿Qué queremos con esta reunión?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54E3C-E08A-9642-85F6-535CCCC6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92098"/>
            <a:ext cx="9905999" cy="48991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vamos a hacer ahora con esta estrategia?</a:t>
            </a:r>
            <a:endParaRPr lang="es-N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s-419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Comprobar y mejorar estos documentos a través de la participación de los socios en los debates regionales y sub regionales.</a:t>
            </a:r>
            <a:endParaRPr lang="es-N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s-419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Reunir a los socios del consorcio para perfeccionar y finalizar nuestra estrategia común a largo y medio plazo, así como para el 2023.  </a:t>
            </a:r>
            <a:endParaRPr lang="es-N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s-419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una reflexión sobre los hitos y la visión</a:t>
            </a:r>
            <a:endParaRPr lang="es-N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s-419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métricas para captar el progreso de los resultados y los procesos.</a:t>
            </a:r>
            <a:endParaRPr lang="es-N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s-419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Celebrar una serie de eventos para desarrollar el pensamiento a la estrategia y el interés de los socios de la LLA.</a:t>
            </a:r>
            <a:endParaRPr lang="es-N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solidFill>
                  <a:srgbClr val="8FAA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N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47699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5970"/>
          </a:xfrm>
        </p:spPr>
        <p:txBody>
          <a:bodyPr/>
          <a:lstStyle/>
          <a:p>
            <a:br>
              <a:rPr lang="es-NI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68352"/>
            <a:ext cx="9905999" cy="5903874"/>
          </a:xfrm>
        </p:spPr>
        <p:txBody>
          <a:bodyPr>
            <a:noAutofit/>
          </a:bodyPr>
          <a:lstStyle/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419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Ocho Principios para la Adaptación Liderada Localmente (Principios para la LLA)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fueron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anunciados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la Cumbre Internacional de Adaptación Climática de 2021, celebrada en los Países Bajos, con el objetivo de  alejar a las partes interesadas de la retórica de participación vacía y orientarlas hacia la financiación, la programación y la política de adaptación con un enfoque empresarial inusual</a:t>
            </a:r>
            <a:r>
              <a:rPr lang="es-41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principios ya han sido respaldados por más de 100 instituciones.</a:t>
            </a:r>
          </a:p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Presidencia de la COP 26 del Reino Unido enmarcó su campaña de adaptación en torno a la LLA y apoyó los diálogos regionales con el fin de profundizar los debates sobre las buenas prácticas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11654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5"/>
          <p:cNvSpPr txBox="1">
            <a:spLocks noGrp="1"/>
          </p:cNvSpPr>
          <p:nvPr>
            <p:ph type="title" idx="4294967295"/>
          </p:nvPr>
        </p:nvSpPr>
        <p:spPr>
          <a:xfrm>
            <a:off x="-22225" y="0"/>
            <a:ext cx="12214225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8 </a:t>
            </a:r>
            <a:r>
              <a:rPr lang="en-GB" sz="4000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PrincipIOS</a:t>
            </a:r>
            <a:r>
              <a:rPr lang="en-GB" sz="4000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para la </a:t>
            </a:r>
            <a:br>
              <a:rPr lang="en-GB" sz="4000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GB" sz="4000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Adaptacion</a:t>
            </a:r>
            <a:r>
              <a:rPr lang="en-GB" sz="4000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liderada</a:t>
            </a:r>
            <a:r>
              <a:rPr lang="en-GB" sz="4000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localmente</a:t>
            </a:r>
            <a:r>
              <a:rPr lang="en-GB" sz="4000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endParaRPr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grpSp>
        <p:nvGrpSpPr>
          <p:cNvPr id="687" name="Google Shape;687;p25"/>
          <p:cNvGrpSpPr/>
          <p:nvPr/>
        </p:nvGrpSpPr>
        <p:grpSpPr>
          <a:xfrm>
            <a:off x="460736" y="938581"/>
            <a:ext cx="3886369" cy="5236739"/>
            <a:chOff x="280794" y="1956"/>
            <a:chExt cx="3886369" cy="5236739"/>
          </a:xfrm>
        </p:grpSpPr>
        <p:sp>
          <p:nvSpPr>
            <p:cNvPr id="688" name="Google Shape;688;p25"/>
            <p:cNvSpPr/>
            <p:nvPr/>
          </p:nvSpPr>
          <p:spPr>
            <a:xfrm rot="10800000">
              <a:off x="1052052" y="1956"/>
              <a:ext cx="3115111" cy="1069675"/>
            </a:xfrm>
            <a:prstGeom prst="homePlate">
              <a:avLst>
                <a:gd name="adj" fmla="val 50000"/>
              </a:avLst>
            </a:prstGeom>
            <a:solidFill>
              <a:srgbClr val="6C932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 txBox="1"/>
            <p:nvPr/>
          </p:nvSpPr>
          <p:spPr>
            <a:xfrm>
              <a:off x="1319471" y="1956"/>
              <a:ext cx="2847692" cy="10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675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(1) </a:t>
              </a:r>
              <a:r>
                <a:rPr lang="es-N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Delegar la toma de decisiones al nivel apropiado más bajo</a:t>
              </a:r>
              <a:endParaRPr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517214" y="2073"/>
              <a:ext cx="1069675" cy="106967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 rot="10800000">
              <a:off x="1052052" y="1391055"/>
              <a:ext cx="3115111" cy="1069675"/>
            </a:xfrm>
            <a:prstGeom prst="homePlate">
              <a:avLst>
                <a:gd name="adj" fmla="val 50000"/>
              </a:avLst>
            </a:prstGeom>
            <a:solidFill>
              <a:srgbClr val="9FCC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 txBox="1"/>
            <p:nvPr/>
          </p:nvSpPr>
          <p:spPr>
            <a:xfrm>
              <a:off x="1022706" y="1392640"/>
              <a:ext cx="3144457" cy="1212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67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(2) </a:t>
              </a:r>
              <a:r>
                <a:rPr lang="es-N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Abordar las desigualdades estructurales que enfrentan las mujeres, los jóvenes, los niños, las personas con discapacidad, las personas desplazadas, los pueblos indígenas y grupos étnicos marginados</a:t>
              </a:r>
              <a:endParaRPr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3" name="Google Shape;693;p25"/>
            <p:cNvSpPr/>
            <p:nvPr/>
          </p:nvSpPr>
          <p:spPr>
            <a:xfrm rot="10247092">
              <a:off x="451386" y="2788255"/>
              <a:ext cx="1069675" cy="106967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 rot="10800000">
              <a:off x="1022707" y="2780038"/>
              <a:ext cx="3115111" cy="1069675"/>
            </a:xfrm>
            <a:prstGeom prst="homePlate">
              <a:avLst>
                <a:gd name="adj" fmla="val 50000"/>
              </a:avLst>
            </a:prstGeom>
            <a:solidFill>
              <a:srgbClr val="CEE4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 txBox="1"/>
            <p:nvPr/>
          </p:nvSpPr>
          <p:spPr>
            <a:xfrm>
              <a:off x="1290126" y="2780038"/>
              <a:ext cx="2847692" cy="1156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675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GB" sz="160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(3) </a:t>
              </a:r>
              <a:r>
                <a:rPr lang="es-NI" sz="1600" i="0" u="none" strike="noStrike" dirty="0">
                  <a:solidFill>
                    <a:srgbClr val="1A191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Proporcionar financiación paciente y predecible a la que se pueda acceder más fácilmente</a:t>
              </a:r>
              <a:endParaRPr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280794" y="4113528"/>
              <a:ext cx="1069675" cy="106967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 rot="10800000">
              <a:off x="1052052" y="4169020"/>
              <a:ext cx="3115111" cy="1069675"/>
            </a:xfrm>
            <a:prstGeom prst="homePlate">
              <a:avLst>
                <a:gd name="adj" fmla="val 50000"/>
              </a:avLst>
            </a:prstGeom>
            <a:solidFill>
              <a:srgbClr val="9FCC5D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 txBox="1"/>
            <p:nvPr/>
          </p:nvSpPr>
          <p:spPr>
            <a:xfrm>
              <a:off x="1319471" y="4169020"/>
              <a:ext cx="2847692" cy="10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675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(4) </a:t>
              </a:r>
              <a:r>
                <a:rPr lang="es-N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Invertir en capacidades locales para dejar un legado institucional</a:t>
              </a:r>
              <a:endParaRPr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76145" y="1347386"/>
              <a:ext cx="1069675" cy="106967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5"/>
          <p:cNvGrpSpPr/>
          <p:nvPr/>
        </p:nvGrpSpPr>
        <p:grpSpPr>
          <a:xfrm>
            <a:off x="4625476" y="937520"/>
            <a:ext cx="3870292" cy="5238979"/>
            <a:chOff x="523377" y="895"/>
            <a:chExt cx="3870292" cy="5238979"/>
          </a:xfrm>
        </p:grpSpPr>
        <p:sp>
          <p:nvSpPr>
            <p:cNvPr id="701" name="Google Shape;701;p25"/>
            <p:cNvSpPr/>
            <p:nvPr/>
          </p:nvSpPr>
          <p:spPr>
            <a:xfrm rot="10800000">
              <a:off x="1097721" y="895"/>
              <a:ext cx="3295948" cy="1070157"/>
            </a:xfrm>
            <a:prstGeom prst="homePlate">
              <a:avLst>
                <a:gd name="adj" fmla="val 50000"/>
              </a:avLst>
            </a:prstGeom>
            <a:solidFill>
              <a:srgbClr val="89B7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 txBox="1"/>
            <p:nvPr/>
          </p:nvSpPr>
          <p:spPr>
            <a:xfrm>
              <a:off x="1365260" y="895"/>
              <a:ext cx="3028409" cy="107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900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(5) </a:t>
              </a:r>
              <a:r>
                <a:rPr lang="es-N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Construir una comprensión sólida del riesgo climático y la incertidumbre</a:t>
              </a:r>
              <a:endParaRPr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562643" y="895"/>
              <a:ext cx="1070157" cy="107015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 rot="10800000">
              <a:off x="1097721" y="1390502"/>
              <a:ext cx="3295948" cy="1070157"/>
            </a:xfrm>
            <a:prstGeom prst="homePlate">
              <a:avLst>
                <a:gd name="adj" fmla="val 50000"/>
              </a:avLst>
            </a:prstGeom>
            <a:solidFill>
              <a:srgbClr val="9BCA4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 txBox="1"/>
            <p:nvPr/>
          </p:nvSpPr>
          <p:spPr>
            <a:xfrm>
              <a:off x="1365260" y="1390502"/>
              <a:ext cx="3028409" cy="107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900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(6) </a:t>
              </a:r>
              <a:r>
                <a:rPr lang="es-NI" sz="1600" i="0" u="none" strike="noStrike" dirty="0">
                  <a:solidFill>
                    <a:srgbClr val="1A191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Programación y aprendizaje flexibles</a:t>
              </a:r>
              <a:endParaRPr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 rot="-161592">
              <a:off x="547928" y="1400316"/>
              <a:ext cx="1070157" cy="1070157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 rot="10800000">
              <a:off x="1097721" y="2780109"/>
              <a:ext cx="3295948" cy="1070157"/>
            </a:xfrm>
            <a:prstGeom prst="homePlate">
              <a:avLst>
                <a:gd name="adj" fmla="val 50000"/>
              </a:avLst>
            </a:prstGeom>
            <a:solidFill>
              <a:srgbClr val="ABD3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 txBox="1"/>
            <p:nvPr/>
          </p:nvSpPr>
          <p:spPr>
            <a:xfrm>
              <a:off x="1365260" y="2780109"/>
              <a:ext cx="3028409" cy="107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900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(7)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Garantizar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la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transparencia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la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rendición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cuentas</a:t>
              </a:r>
              <a:endParaRPr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562643" y="2780109"/>
              <a:ext cx="1070157" cy="1070157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 rot="10800000">
              <a:off x="1097721" y="4169717"/>
              <a:ext cx="3295948" cy="1070157"/>
            </a:xfrm>
            <a:prstGeom prst="homePlate">
              <a:avLst>
                <a:gd name="adj" fmla="val 50000"/>
              </a:avLst>
            </a:prstGeom>
            <a:solidFill>
              <a:srgbClr val="BEDB98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 txBox="1"/>
            <p:nvPr/>
          </p:nvSpPr>
          <p:spPr>
            <a:xfrm>
              <a:off x="1365260" y="4169717"/>
              <a:ext cx="3028409" cy="107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900" tIns="60950" rIns="113775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(8) </a:t>
              </a:r>
              <a:r>
                <a:rPr lang="es-N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Acción colaborativa e inversión</a:t>
              </a:r>
              <a:endParaRPr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562643" y="4169717"/>
              <a:ext cx="1070157" cy="1070157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5"/>
          <p:cNvSpPr/>
          <p:nvPr/>
        </p:nvSpPr>
        <p:spPr>
          <a:xfrm>
            <a:off x="282575" y="198363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5"/>
          <p:cNvSpPr txBox="1"/>
          <p:nvPr/>
        </p:nvSpPr>
        <p:spPr>
          <a:xfrm>
            <a:off x="9305035" y="4361513"/>
            <a:ext cx="270702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mayor </a:t>
            </a:r>
            <a:r>
              <a:rPr lang="en-GB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8 </a:t>
            </a:r>
            <a:r>
              <a:rPr lang="en-GB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LLA,  </a:t>
            </a:r>
            <a:r>
              <a:rPr lang="en-GB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ncluida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adopción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GB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mismos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https://www.wri.org/initiatives/locally-led-adaptation/principles-locally-led-adaptation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https://www.iied.org/principles-for-locally-led-adaptation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33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380" y="936625"/>
            <a:ext cx="10310863" cy="5575687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26"/>
          <p:cNvSpPr txBox="1"/>
          <p:nvPr/>
        </p:nvSpPr>
        <p:spPr>
          <a:xfrm>
            <a:off x="-22225" y="0"/>
            <a:ext cx="12214225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Algunos</a:t>
            </a:r>
            <a:r>
              <a:rPr lang="en-GB" sz="4000" b="1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de los </a:t>
            </a:r>
            <a:r>
              <a:rPr lang="en-GB" sz="4000" b="1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más</a:t>
            </a:r>
            <a:r>
              <a:rPr lang="en-GB" sz="4000" b="1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de 100 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que </a:t>
            </a:r>
            <a:r>
              <a:rPr lang="en-GB" sz="4000" b="1" i="0" u="none" strike="noStrike" cap="none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han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GB" sz="4000" b="1" i="0" u="none" strike="noStrike" cap="none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adoptado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los </a:t>
            </a:r>
            <a:r>
              <a:rPr lang="en-GB" sz="4000" b="1" i="0" u="none" strike="noStrike" cap="none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ocho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GB" sz="4000" b="1" i="0" u="none" strike="noStrike" cap="none" dirty="0" err="1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principios</a:t>
            </a:r>
            <a:endParaRPr sz="4800" b="1" i="0" u="none" strike="noStrike" cap="none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12990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ADCC7-3EBF-0B42-A022-3947C76D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7FFA4-2714-0640-A0FA-F50A5552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  <a:p>
            <a:endParaRPr lang="es-NI" dirty="0"/>
          </a:p>
          <a:p>
            <a:pPr marL="0" indent="0" algn="ctr">
              <a:buNone/>
            </a:pPr>
            <a:r>
              <a:rPr lang="es-NI" sz="3200" dirty="0"/>
              <a:t>La estrategia LLA hacia el 2030</a:t>
            </a:r>
          </a:p>
        </p:txBody>
      </p:sp>
    </p:spTree>
    <p:extLst>
      <p:ext uri="{BB962C8B-B14F-4D97-AF65-F5344CB8AC3E}">
        <p14:creationId xmlns:p14="http://schemas.microsoft.com/office/powerpoint/2010/main" val="421653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1806"/>
            <a:ext cx="9905998" cy="1045108"/>
          </a:xfrm>
        </p:spPr>
        <p:txBody>
          <a:bodyPr/>
          <a:lstStyle/>
          <a:p>
            <a:r>
              <a:rPr lang="es-NI" dirty="0"/>
              <a:t>Objetivo de la estrategia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0164"/>
            <a:ext cx="9905999" cy="5166030"/>
          </a:xfrm>
        </p:spPr>
        <p:txBody>
          <a:bodyPr>
            <a:normAutofit fontScale="92500"/>
          </a:bodyPr>
          <a:lstStyle/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Impulsar un cambio real y sostenido para proteger a las personas y los lugares amenazados por las crisis interconectadas del clima, la naturaleza y la desigualdad.</a:t>
            </a:r>
          </a:p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ransformar las relaciones y los desequilibrios de poder entre los proveedores, los intermediarios y los receptores de la financiación climática, desde el nivel nacional hasta los actores locales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Busca reimaginar el modelo de asociación, desde las relaciones de control y supervisión restrictivas y riesgos hacia la confianza, la asociación y la responsabilidad mutua.</a:t>
            </a:r>
          </a:p>
          <a:p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Convertir la Acción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iderada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ocalmente en una norma global respecto a las medidas de adaptación y en la práctica del desarrollo en general.</a:t>
            </a:r>
            <a:endParaRPr lang="es-NI" dirty="0"/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id="{49F0ACAE-326B-E340-AFA7-39048EE7B2B7}"/>
              </a:ext>
            </a:extLst>
          </p:cNvPr>
          <p:cNvSpPr/>
          <p:nvPr/>
        </p:nvSpPr>
        <p:spPr>
          <a:xfrm>
            <a:off x="5774743" y="4750418"/>
            <a:ext cx="319668" cy="60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NI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A77C0-8615-224A-98D9-D4D48EC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78911"/>
          </a:xfrm>
        </p:spPr>
        <p:txBody>
          <a:bodyPr>
            <a:normAutofit/>
          </a:bodyPr>
          <a:lstStyle/>
          <a:p>
            <a:r>
              <a:rPr lang="es-419" sz="2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se necesita esta iniciativa?</a:t>
            </a:r>
            <a:endParaRPr lang="es-NI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ED803-6069-C749-9AAA-6D2248D7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37180"/>
            <a:ext cx="9905999" cy="4963620"/>
          </a:xfrm>
        </p:spPr>
        <p:txBody>
          <a:bodyPr>
            <a:noAutofit/>
          </a:bodyPr>
          <a:lstStyle/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videncia de que el financiamiento climática le está fallando a las personas que se encuentran en la primera línea del cambio climático.</a:t>
            </a:r>
          </a:p>
          <a:p>
            <a:r>
              <a:rPr lang="es-419" dirty="0">
                <a:latin typeface="Calibri" panose="020F0502020204030204" pitchFamily="34" charset="0"/>
                <a:cs typeface="Times New Roman" panose="02020603050405020304" pitchFamily="18" charset="0"/>
              </a:rPr>
              <a:t>Financiamiento insuficiente.</a:t>
            </a:r>
          </a:p>
          <a:p>
            <a:r>
              <a:rPr lang="es-419" dirty="0">
                <a:latin typeface="Calibri" panose="020F0502020204030204" pitchFamily="34" charset="0"/>
                <a:cs typeface="Times New Roman" panose="02020603050405020304" pitchFamily="18" charset="0"/>
              </a:rPr>
              <a:t>Apoyo a proyectos de corto plazo – con bajo impacto.</a:t>
            </a:r>
          </a:p>
          <a:p>
            <a:r>
              <a:rPr lang="es-419" dirty="0">
                <a:latin typeface="Calibri" panose="020F0502020204030204" pitchFamily="34" charset="0"/>
                <a:cs typeface="Times New Roman" panose="02020603050405020304" pitchFamily="18" charset="0"/>
              </a:rPr>
              <a:t>Rara vez se canaliza al nivel local.</a:t>
            </a:r>
          </a:p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aborda las causas de la vulnerabilidad.</a:t>
            </a:r>
          </a:p>
          <a:p>
            <a:r>
              <a:rPr lang="es-419" dirty="0">
                <a:latin typeface="Calibri" panose="020F0502020204030204" pitchFamily="34" charset="0"/>
                <a:cs typeface="Times New Roman" panose="02020603050405020304" pitchFamily="18" charset="0"/>
              </a:rPr>
              <a:t>Financiamiento intermediado – sin participación en la toma de decisiones.</a:t>
            </a:r>
          </a:p>
          <a:p>
            <a:r>
              <a:rPr lang="es-419" dirty="0">
                <a:latin typeface="Calibri" panose="020F0502020204030204" pitchFamily="34" charset="0"/>
                <a:cs typeface="Times New Roman" panose="02020603050405020304" pitchFamily="18" charset="0"/>
              </a:rPr>
              <a:t>Receptores de financiamiento vistos como beneficiarios y no como protagonistas.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52423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2268</TotalTime>
  <Words>1688</Words>
  <Application>Microsoft Macintosh PowerPoint</Application>
  <PresentationFormat>Panorámica</PresentationFormat>
  <Paragraphs>110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Source Sans Pro Black</vt:lpstr>
      <vt:lpstr>Symbol</vt:lpstr>
      <vt:lpstr>Times New Roman</vt:lpstr>
      <vt:lpstr>Tw Cen MT</vt:lpstr>
      <vt:lpstr>Circuito</vt:lpstr>
      <vt:lpstr>Presentación de PowerPoint</vt:lpstr>
      <vt:lpstr>Presentación  Antecedentes  Principios</vt:lpstr>
      <vt:lpstr>¿Qué queremos con esta reunión?</vt:lpstr>
      <vt:lpstr> </vt:lpstr>
      <vt:lpstr>8 PrincipIOS para la  Adaptacion liderada localmente </vt:lpstr>
      <vt:lpstr>Presentación de PowerPoint</vt:lpstr>
      <vt:lpstr>Presentación de PowerPoint</vt:lpstr>
      <vt:lpstr>Objetivo de la estrategia</vt:lpstr>
      <vt:lpstr>¿Por qué se necesita esta iniciativa?</vt:lpstr>
      <vt:lpstr>Para que los mecanismos que brindan financiamiento climático sean efectivos deben: </vt:lpstr>
      <vt:lpstr>¿Qué contribución específica tendrá esta iniciativa?</vt:lpstr>
      <vt:lpstr>¿Qué contribución específica tendrá esta iniciativa?</vt:lpstr>
      <vt:lpstr>Vías de impacto</vt:lpstr>
      <vt:lpstr>Vía 1: Fortalecimiento de la capacidad de los actores locales para aplicar la LLA y acceder directamente a la financiación climática. </vt:lpstr>
      <vt:lpstr>Vía 2: Fortalecimiento de la responsabilidad mutua a través de nuevos modelos de asociación. </vt:lpstr>
      <vt:lpstr>Vía3: Acelerar la rendición de cuentas a nivel internacional para facilitar la LLA. </vt:lpstr>
      <vt:lpstr>¿Cuál es nuestra visión para 2030?  </vt:lpstr>
      <vt:lpstr>Visión al 2030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Dennis MAIRENA</dc:creator>
  <cp:lastModifiedBy>Dennis MAIRENA</cp:lastModifiedBy>
  <cp:revision>25</cp:revision>
  <dcterms:created xsi:type="dcterms:W3CDTF">2022-12-07T20:07:49Z</dcterms:created>
  <dcterms:modified xsi:type="dcterms:W3CDTF">2022-12-15T04:38:21Z</dcterms:modified>
</cp:coreProperties>
</file>